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96" r:id="rId3"/>
    <p:sldId id="299" r:id="rId4"/>
    <p:sldId id="300" r:id="rId5"/>
    <p:sldId id="275" r:id="rId6"/>
    <p:sldId id="276" r:id="rId7"/>
    <p:sldId id="277" r:id="rId8"/>
    <p:sldId id="278" r:id="rId9"/>
    <p:sldId id="257" r:id="rId10"/>
    <p:sldId id="263" r:id="rId11"/>
    <p:sldId id="264" r:id="rId12"/>
    <p:sldId id="289" r:id="rId13"/>
    <p:sldId id="265" r:id="rId14"/>
    <p:sldId id="268" r:id="rId15"/>
    <p:sldId id="271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7" d="100"/>
          <a:sy n="77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D1C7-E2F7-428D-94E2-2838389A72A6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4639-BED0-423A-9E82-B10D30A7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8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A4639-BED0-423A-9E82-B10D30A77D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6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9FEA-6398-4DCF-B9C7-DD218DB284FE}" type="datetime1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7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A89-D5CF-406D-A819-9FD1E4F63D41}" type="datetime1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58D8-E587-4643-AB57-BAF6822BA722}" type="datetime1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5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8809-06CD-4DBA-918D-C5F719B724F4}" type="datetime1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4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1FE-F496-4269-9103-8555E712B241}" type="datetime1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AAD5-7C86-4ECB-B7A2-29D604685503}" type="datetime1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5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07D9-AF18-4191-97AE-AD8A5C115A40}" type="datetime1">
              <a:rPr lang="ru-RU" smtClean="0"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D6AC-8904-4E2F-B514-A817DD09A112}" type="datetime1">
              <a:rPr lang="ru-RU" smtClean="0"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5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C8-D358-40B2-BE3B-D14363CF9CE4}" type="datetime1">
              <a:rPr lang="ru-RU" smtClean="0"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0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AAB1-8C2B-4BFE-95FD-0667213F5B6F}" type="datetime1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1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1189-55DF-49A1-AB58-C2B41E742236}" type="datetime1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2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EC38-A746-4836-9935-BC7FAE0F037E}" type="datetime1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4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6955136" cy="4392488"/>
          </a:xfrm>
        </p:spPr>
        <p:txBody>
          <a:bodyPr>
            <a:normAutofit/>
          </a:bodyPr>
          <a:lstStyle/>
          <a:p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 между скрещивающимися прямыми.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 от точки до плоскости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212976"/>
            <a:ext cx="7406640" cy="1872208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Уравнение плоскости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задачах №14  ЕГЭ  часто требуется найти угол между прямой и плоскостью и расстояние между скрещивающимися прямыми. Но для этого вы должны уметь выводить уравнение плоскости. В общем виде уравнение плоскости задается формулой:                                                         ,где A,B,C,D – какие-то числа. Если найти A,B,C,D, то мы найдем уравнений плоскости. Плоскость однозначно задается тремя точками в пространстве, значит нужно найти координаты трех точек, лежащий в данной плоскости, а потом подставить их в общее уравнение плоскости.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Например, пусть даны три точки: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Подставим координаты точек в общее уравнение плоскости: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Получилась система из трех уравнений, но неизвестных 4: A,B,C,D.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наша плоскость не проходит через начало координат, то мы можем D приравнять 1, если же проходит, то D=0. Объяснение этому простое: вы можете поделить каждое ваше уравнения на D, от этого уравнение не изменится, но вместо D будет стоять 1, а остальные коэффициенты будут в D раз меньше. Теперь у нас есть три уравнения и три неизвестные – можем решить систему: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0803" t="32609" r="7407" b="26630"/>
          <a:stretch>
            <a:fillRect/>
          </a:stretch>
        </p:blipFill>
        <p:spPr bwMode="auto">
          <a:xfrm>
            <a:off x="2706288" y="1428734"/>
            <a:ext cx="3429024" cy="3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12250" t="56444" r="10163" b="8166"/>
          <a:stretch>
            <a:fillRect/>
          </a:stretch>
        </p:blipFill>
        <p:spPr bwMode="auto">
          <a:xfrm>
            <a:off x="357158" y="3571876"/>
            <a:ext cx="40719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5445" t="8167" r="6079" b="78221"/>
          <a:stretch>
            <a:fillRect/>
          </a:stretch>
        </p:blipFill>
        <p:spPr bwMode="auto">
          <a:xfrm>
            <a:off x="3857620" y="2923439"/>
            <a:ext cx="4714908" cy="3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 Найти уравнение плоскости, проходящей через точки K(1;2;3);  P(0;1;0);  L(1;1;1).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5952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5000636"/>
            <a:ext cx="87154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Получаем искомое уравнение плоскости: 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−0.5x−y+0.5z+1=0.</a:t>
            </a:r>
          </a:p>
          <a:p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Подставим координаты точек в уравнение плоскости D=1: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0803" t="32609" r="7407" b="26630"/>
          <a:stretch>
            <a:fillRect/>
          </a:stretch>
        </p:blipFill>
        <p:spPr bwMode="auto">
          <a:xfrm>
            <a:off x="428596" y="1643050"/>
            <a:ext cx="3429024" cy="3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57686" y="1714488"/>
            <a:ext cx="10182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K(1;2;3)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P(0;1;0)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L(1;1;1)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643050"/>
            <a:ext cx="314327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714620"/>
            <a:ext cx="321471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3857628"/>
            <a:ext cx="321471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29290" y="4929198"/>
            <a:ext cx="321471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 прямоугольный параллелепипед ABCDA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рёбрами АВ = 2, AD = 4, АА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6. Найдите расстояние от середины ребра D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плоскости, проходящей через середины рёбер АВ, AD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aseline="-250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238506" cy="367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28992" y="1285860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К, L, М и Р — середины рёбер АВ, AD, СС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соответственно. Введём прямоугольную систему координат, взяв за её начало вершину А.  Найдём координаты следующих точек: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(2; 0; 0), К(0; 1; 0), М(4; 2;3),  Р(4; 1; 6).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214686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Тогда уравнение плоскости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KLM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имеет вид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643314"/>
            <a:ext cx="2071701" cy="2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3199598" cy="8897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00430" y="4000504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Расстояние от точки Р (4; 1; 6) до  плоскости равно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000636"/>
            <a:ext cx="35711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 от точки до плоскости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Зная координаты некоторой точки M(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;y</a:t>
            </a:r>
            <a:r>
              <a:rPr lang="ru-RU" sz="2000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;z</a:t>
            </a:r>
            <a:r>
              <a:rPr lang="ru-RU" sz="2000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легко найти расстояние до плоскости Ax+By+Cz+D=0: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0593" t="43421" r="5707" b="9210"/>
          <a:stretch>
            <a:fillRect/>
          </a:stretch>
        </p:blipFill>
        <p:spPr bwMode="auto">
          <a:xfrm>
            <a:off x="3786182" y="1000108"/>
            <a:ext cx="48577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20716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Найдите расстояние от т. H(1;2;0) до плоскости, заданной уравнением:   2∗x+3∗y−√2∗z+4=0.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928934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уравнения плоскости сразу находим коэффициенты: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A=2, B=3, C=−√2, D=4.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Подставим их в формулу для нахождения расстояния от точки до плоскости.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5314" t="86208" r="31448" b="-576"/>
          <a:stretch>
            <a:fillRect/>
          </a:stretch>
        </p:blipFill>
        <p:spPr bwMode="auto">
          <a:xfrm>
            <a:off x="5429256" y="4429132"/>
            <a:ext cx="1928826" cy="77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0209" t="62860" r="20991" b="13792"/>
          <a:stretch>
            <a:fillRect/>
          </a:stretch>
        </p:blipFill>
        <p:spPr bwMode="auto">
          <a:xfrm>
            <a:off x="428596" y="4286256"/>
            <a:ext cx="41543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s://static.tildacdn.com/tild3466-6462-4163-b033-366530646461/___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10811"/>
          <a:stretch>
            <a:fillRect/>
          </a:stretch>
        </p:blipFill>
        <p:spPr bwMode="auto">
          <a:xfrm>
            <a:off x="4857752" y="1071546"/>
            <a:ext cx="4143404" cy="31620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00174"/>
            <a:ext cx="5715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Решим задачу полностью методом координат.</a:t>
            </a:r>
            <a:r>
              <a:rPr lang="ru-RU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Нарисуем рисунок и выберем декартову систему координат. 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285728"/>
            <a:ext cx="810414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Дана правильная треугольная призма ABCFDE, ребра которой равны 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Точка G - середина ребра CE.</a:t>
            </a:r>
            <a:endParaRPr kumimoji="0" lang="ru-RU" sz="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18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)Докажите, что прямые AD и BG перпендикулярны.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б)Найдите расстояние между прямыми AD и BG.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357430"/>
            <a:ext cx="521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Определим координаты точек A, D, B и G. Координаты точки G по осям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совпадают с координатами точки 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r="5000" b="10568"/>
          <a:stretch>
            <a:fillRect/>
          </a:stretch>
        </p:blipFill>
        <p:spPr bwMode="auto">
          <a:xfrm>
            <a:off x="6143636" y="3643314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 l="4843" t="29691" r="29782" b="56304"/>
          <a:stretch>
            <a:fillRect/>
          </a:stretch>
        </p:blipFill>
        <p:spPr bwMode="auto">
          <a:xfrm>
            <a:off x="0" y="3643314"/>
            <a:ext cx="46291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l="25424" t="5882" r="6779" b="79412"/>
          <a:stretch>
            <a:fillRect/>
          </a:stretch>
        </p:blipFill>
        <p:spPr bwMode="auto">
          <a:xfrm>
            <a:off x="0" y="3286124"/>
            <a:ext cx="457203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 l="32284" t="53780" r="12225" b="30813"/>
          <a:stretch>
            <a:fillRect/>
          </a:stretch>
        </p:blipFill>
        <p:spPr bwMode="auto">
          <a:xfrm>
            <a:off x="214282" y="4000504"/>
            <a:ext cx="3929090" cy="3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l="27845" t="75349" r="7990" b="6163"/>
          <a:stretch>
            <a:fillRect/>
          </a:stretch>
        </p:blipFill>
        <p:spPr bwMode="auto">
          <a:xfrm>
            <a:off x="214282" y="4357694"/>
            <a:ext cx="4500595" cy="4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857760"/>
            <a:ext cx="585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нашли координаты векторов. Теперь воспользуемся формулой для нахождения косинуса угла между скрещивающимися прямыми. Если косинус получится равен 0, это будет значить, что прямые перпендикулярны.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 l="17718" t="25981" r="21255" b="56697"/>
          <a:stretch>
            <a:fillRect/>
          </a:stretch>
        </p:blipFill>
        <p:spPr bwMode="auto">
          <a:xfrm>
            <a:off x="0" y="614362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 l="23624" t="45035" r="22239" b="35912"/>
          <a:stretch>
            <a:fillRect/>
          </a:stretch>
        </p:blipFill>
        <p:spPr bwMode="auto">
          <a:xfrm>
            <a:off x="4500562" y="6143643"/>
            <a:ext cx="2928958" cy="5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 l="42326" t="69284" r="38972" b="15127"/>
          <a:stretch>
            <a:fillRect/>
          </a:stretch>
        </p:blipFill>
        <p:spPr bwMode="auto">
          <a:xfrm>
            <a:off x="7429520" y="6143644"/>
            <a:ext cx="1143008" cy="5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 l="1969" t="90070" r="35035" b="-462"/>
          <a:stretch>
            <a:fillRect/>
          </a:stretch>
        </p:blipFill>
        <p:spPr bwMode="auto">
          <a:xfrm>
            <a:off x="5786446" y="5643578"/>
            <a:ext cx="3357554" cy="3661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496"/>
            <a:ext cx="600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 как ADHE параллелограмм по построению, то DH=AB: H(4;0;2). Уравнение плоскости получим из системы уравнений, подставив в общее уравнение плоскости найденные координаты точек B, G и H.</a:t>
            </a:r>
          </a:p>
        </p:txBody>
      </p:sp>
      <p:pic>
        <p:nvPicPr>
          <p:cNvPr id="4" name="Picture 3" descr="https://static.tildacdn.com/tild3466-6462-4163-b033-366530646461/___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0811"/>
          <a:stretch>
            <a:fillRect/>
          </a:stretch>
        </p:blipFill>
        <p:spPr bwMode="auto">
          <a:xfrm>
            <a:off x="5444035" y="642918"/>
            <a:ext cx="3557121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б)Для того, чтобы найти расстояние между скрещивающимися прямыми необходимо провести плоскость, проходящую через одну из прямых параллельно первой прямой.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5500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Выполним параллельный перенос прямой DA в точку B.  Получим прямую BН, где точка H лежит на продолжении ребра FD, потому что BH, очевидно, лежит в плоскости грани ABD, как прямая параллельная AD, и проходящая через точку B.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000241"/>
            <a:ext cx="5357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Искомая плоскость, проходящая через прямую BG, и параллельная прямой AD, будет проходить через три точки: B, G и H. Найдем координаты точки H.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8064" t="3152" r="24930" b="76587"/>
          <a:stretch>
            <a:fillRect/>
          </a:stretch>
        </p:blipFill>
        <p:spPr bwMode="auto">
          <a:xfrm>
            <a:off x="5143504" y="3571876"/>
            <a:ext cx="32147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60381" t="5882" r="6780" b="82353"/>
          <a:stretch>
            <a:fillRect/>
          </a:stretch>
        </p:blipFill>
        <p:spPr bwMode="auto">
          <a:xfrm>
            <a:off x="0" y="4000504"/>
            <a:ext cx="22145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3108" y="3929066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, H(4;0;2)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57694"/>
            <a:ext cx="33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системы уравнений находим: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42688" t="26790" r="38510" b="46195"/>
          <a:stretch>
            <a:fillRect/>
          </a:stretch>
        </p:blipFill>
        <p:spPr bwMode="auto">
          <a:xfrm>
            <a:off x="3357554" y="4000504"/>
            <a:ext cx="1214446" cy="107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00628" y="4429132"/>
            <a:ext cx="355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Составляем уравнение плоскости: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31198" t="70689" r="28064" b="14115"/>
          <a:stretch>
            <a:fillRect/>
          </a:stretch>
        </p:blipFill>
        <p:spPr bwMode="auto">
          <a:xfrm>
            <a:off x="5429256" y="4714884"/>
            <a:ext cx="27860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 l="29038" b="42073"/>
          <a:stretch>
            <a:fillRect/>
          </a:stretch>
        </p:blipFill>
        <p:spPr bwMode="auto">
          <a:xfrm>
            <a:off x="214282" y="5857892"/>
            <a:ext cx="457203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0" y="52863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Найдем расстояние от любой точки на прямой AD до найденной плоскости, это и будет искомым расстоянием между прямыми AD и BG. На прямой AD удобно выбрать т. A(0;0;0).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 l="8296" t="67074" r="67644" b="8536"/>
          <a:stretch>
            <a:fillRect/>
          </a:stretch>
        </p:blipFill>
        <p:spPr bwMode="auto">
          <a:xfrm>
            <a:off x="5214942" y="6072206"/>
            <a:ext cx="181273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11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818072" cy="1872208"/>
          </a:xfrm>
        </p:spPr>
        <p:txBody>
          <a:bodyPr>
            <a:normAutofit/>
          </a:bodyPr>
          <a:lstStyle/>
          <a:p>
            <a:pPr algn="l"/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 ребре АА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прямоугол</a:t>
            </a:r>
            <a: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ного параллелепипеда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взята точка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что АЕ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:ЕА</a:t>
            </a:r>
            <a:r>
              <a: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=1:2, на ребре ВВ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точка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В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В=1:5, а точка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середина ребра В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АВ=2, 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=6, АА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=6. </a:t>
            </a:r>
            <a:b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а)Докажите, что плоскость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</a:t>
            </a:r>
            <a: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проходит через точку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б)Найдите угол между плоскостью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</a:t>
            </a:r>
            <a:r>
              <a:rPr lang="tt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a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3349" t="21712" r="18389" b="10819"/>
          <a:stretch/>
        </p:blipFill>
        <p:spPr bwMode="auto">
          <a:xfrm>
            <a:off x="467543" y="2060848"/>
            <a:ext cx="6696745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8264" y="2060848"/>
            <a:ext cx="1985424" cy="3096344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(0,0,0)</a:t>
            </a:r>
            <a:endParaRPr lang="tt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(0,0,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(0,2,0)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(6,0,0)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Е(0,0,2)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F(0,2,1)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T(3,2,0)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41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88640"/>
                <a:ext cx="7890080" cy="6059760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Е(0,0,2)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F(0,2,1), T(3,2,0)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3A+2B+D=0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2B+C+D=0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2C+D=0</a:t>
                </a:r>
              </a:p>
              <a:p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Получаем С=-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tt-RU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  B=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 A=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tt-RU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z+1=0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-2x-3y-6z+12=0</a:t>
                </a:r>
              </a:p>
              <a:p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Подставим координаты точки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(6,0,0)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-2*6-3*0-6*0+12=0 –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верно. Значит, плоскост</a:t>
                </a:r>
                <a:r>
                  <a:rPr lang="ba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EFT</a:t>
                </a:r>
                <a:r>
                  <a:rPr lang="ba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88640"/>
                <a:ext cx="7890080" cy="6059760"/>
              </a:xfrm>
              <a:blipFill rotWithShape="1">
                <a:blip r:embed="rId2"/>
                <a:stretch>
                  <a:fillRect l="-1313" t="-1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03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88640"/>
                <a:ext cx="7498080" cy="6059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угол между плоскостями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EFT 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плоскости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EFT -2x-3y-6z+12=0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Нормал</a:t>
                </a:r>
                <a:r>
                  <a:rPr lang="ba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ный вектор (-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2,-3, -6).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Аналогично, находим уравнение плоскости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0A+0B+0C+D=0,   D=0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6C+D=0,   C=0,     2B+D=0,    B=0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X=0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плоскости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Нормальный вектор (1,0,0)</a:t>
                </a:r>
              </a:p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с</m:t>
                    </m:r>
                    <m:r>
                      <a:rPr lang="en-US" sz="2800" b="0" i="1" smtClean="0">
                        <a:latin typeface="Cambria Math"/>
                      </a:rPr>
                      <m:t>𝑜𝑠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2800" b="0" i="1" baseline="-2500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  <m:r>
                              <a:rPr lang="en-US" sz="28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en-US" sz="28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sz="28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  <m:r>
                              <a:rPr lang="en-US" sz="28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  <m:r>
                              <a:rPr lang="en-US" sz="28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i="1" baseline="-2500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с</m:t>
                    </m:r>
                    <m:r>
                      <a:rPr lang="en-US" sz="2800" i="1">
                        <a:latin typeface="Cambria Math"/>
                      </a:rPr>
                      <m:t>𝑜𝑠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1−3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0−6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(−2)</m:t>
                            </m:r>
                            <m:r>
                              <a:rPr lang="en-US" sz="28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(−3)</m:t>
                            </m:r>
                            <m:r>
                              <a:rPr lang="en-US" sz="28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(−6)</m:t>
                            </m:r>
                            <m:r>
                              <a:rPr lang="en-US" sz="28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800" b="0" i="0" dirty="0" smtClean="0">
                        <a:latin typeface="Cambria Math"/>
                      </a:rPr>
                      <m:t>, 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tt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88640"/>
                <a:ext cx="7498080" cy="6059760"/>
              </a:xfrm>
              <a:blipFill rotWithShape="1">
                <a:blip r:embed="rId2"/>
                <a:stretch>
                  <a:fillRect l="-1463" t="-17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09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320"/>
            <a:ext cx="8394136" cy="149849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Основанием прямой треугольной призмы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ABCA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прямоугольный треугольник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прямым углом 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Грань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квадратом.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  Докажите, что прямые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перпендикулярны.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  Найдите расстояние между прямыми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4,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 =  7.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2060848"/>
                <a:ext cx="4824536" cy="4126592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АС=а, СС</a:t>
                </a:r>
                <a:r>
                  <a:rPr lang="ba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=а, ВС=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ba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2296" indent="0">
                  <a:buNone/>
                </a:pPr>
                <a:r>
                  <a:rPr lang="ba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С(0,0,0), А(0,а,0), В</a:t>
                </a:r>
                <a:r>
                  <a:rPr lang="ba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a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b,0,a),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a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(0,a,a)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CA</m:t>
                        </m:r>
                        <m:r>
                          <m:rPr>
                            <m:nor/>
                          </m:rPr>
                          <a:rPr lang="ba-RU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(0,a,a),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ba-RU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,−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2296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CA</m:t>
                        </m:r>
                        <m:r>
                          <m:rPr>
                            <m:nor/>
                          </m:rPr>
                          <a:rPr lang="ba-RU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ba-RU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dirty="0">
                    <a:latin typeface="Times New Roman"/>
                    <a:cs typeface="Times New Roman"/>
                  </a:rPr>
                  <a:t>·b-a·a+a·a=0</a:t>
                </a:r>
              </a:p>
              <a:p>
                <a:pPr marL="82296" indent="0">
                  <a:buNone/>
                </a:pPr>
                <a:r>
                  <a:rPr lang="ru-RU" dirty="0">
                    <a:latin typeface="Times New Roman"/>
                    <a:cs typeface="Times New Roman"/>
                  </a:rPr>
                  <a:t>Значит,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CA</m:t>
                        </m:r>
                        <m:r>
                          <m:rPr>
                            <m:nor/>
                          </m:rPr>
                          <a:rPr lang="ba-RU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m:rPr>
                        <m:nor/>
                      </m:rPr>
                      <a:rPr lang="ru-RU"/>
                      <m:t>⊥</m:t>
                    </m:r>
                    <m:r>
                      <a:rPr lang="ru-RU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ba-RU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  <a:p>
                <a:pPr marL="82296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2060848"/>
                <a:ext cx="4824536" cy="4126592"/>
              </a:xfrm>
              <a:blipFill rotWithShape="1">
                <a:blip r:embed="rId2"/>
                <a:stretch>
                  <a:fillRect l="-885" t="-1477" r="-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76088" y="1772816"/>
            <a:ext cx="3657600" cy="4414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9870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88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548680"/>
                <a:ext cx="5616624" cy="664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2296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Расстояние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d от точки до плоскости, заданной уравнением Ах + </a:t>
                </a:r>
                <a:r>
                  <a:rPr lang="ru-RU" i="1" dirty="0" err="1">
                    <a:latin typeface="Times New Roman" pitchFamily="18" charset="0"/>
                    <a:cs typeface="Times New Roman" pitchFamily="18" charset="0"/>
                  </a:rPr>
                  <a:t>By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ru-RU" i="1" dirty="0" err="1">
                    <a:latin typeface="Times New Roman" pitchFamily="18" charset="0"/>
                    <a:cs typeface="Times New Roman" pitchFamily="18" charset="0"/>
                  </a:rPr>
                  <a:t>Cz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+ D = 0, находится по формуле </a:t>
                </a:r>
              </a:p>
              <a:p>
                <a:pPr marL="82296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2296" indent="0">
                  <a:buNone/>
                </a:pP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 =  4,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  =  7 . Тогда </a:t>
                </a:r>
                <a:r>
                  <a:rPr lang="ba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А(0,4,0), В</a:t>
                </a:r>
                <a:r>
                  <a:rPr lang="ba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ba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,0,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a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2296" indent="0">
                  <a:buNone/>
                </a:pPr>
                <a:r>
                  <a:rPr lang="ru-RU" dirty="0"/>
                  <a:t>Рассмотрим плоскость α, проходящую через </a:t>
                </a:r>
                <a:r>
                  <a:rPr lang="ru-RU" i="1" dirty="0"/>
                  <a:t>AB</a:t>
                </a:r>
                <a:r>
                  <a:rPr lang="ru-RU" baseline="-25000" dirty="0"/>
                  <a:t>1</a:t>
                </a:r>
                <a:r>
                  <a:rPr lang="ru-RU" dirty="0"/>
                  <a:t> и параллельную </a:t>
                </a:r>
                <a:r>
                  <a:rPr lang="ru-RU" i="1" dirty="0"/>
                  <a:t>A</a:t>
                </a:r>
                <a:r>
                  <a:rPr lang="ru-RU" baseline="-25000" dirty="0"/>
                  <a:t>1</a:t>
                </a:r>
                <a:r>
                  <a:rPr lang="ru-RU" i="1" dirty="0"/>
                  <a:t>C</a:t>
                </a:r>
                <a:r>
                  <a:rPr lang="ru-RU" dirty="0"/>
                  <a:t>. Вектор </a:t>
                </a:r>
                <a:r>
                  <a:rPr lang="ru-RU" i="1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CA</m:t>
                        </m:r>
                        <m:r>
                          <m:rPr>
                            <m:nor/>
                          </m:rPr>
                          <a:rPr lang="ba-RU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(0,4,4)</a:t>
                </a:r>
                <a:r>
                  <a:rPr lang="ru-RU" dirty="0"/>
                  <a:t> параллелен плоскости α, а значит, перпендикулярен нормали к ней. Пусть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(A,B,C).</a:t>
                </a:r>
              </a:p>
              <a:p>
                <a:pPr marL="82296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>
                    <a:latin typeface="Times New Roman"/>
                    <a:cs typeface="Times New Roman"/>
                  </a:rPr>
                  <a:t>·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CA</m:t>
                        </m:r>
                        <m:r>
                          <m:rPr>
                            <m:nor/>
                          </m:rPr>
                          <a:rPr lang="ba-RU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=4B+4C=0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4B=-4C, B=-C</a:t>
                </a:r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2296" indent="0">
                  <a:buNone/>
                </a:pPr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А и В1 принадлежат плоскости </a:t>
                </a:r>
                <a:r>
                  <a:rPr lang="ru-RU" dirty="0"/>
                  <a:t> α</a:t>
                </a:r>
              </a:p>
              <a:p>
                <a:pPr marL="82296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Ах</a:t>
                </a:r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+Ву+С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z+D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4B+D=0, B=-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 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  <a:p>
                <a:pPr marL="82296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7A+4C+D=0, A=-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Dz+D=0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8x+7y-7z-28=0 </a:t>
                </a:r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плоскости</a:t>
                </a:r>
              </a:p>
              <a:p>
                <a:endParaRPr lang="tt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lang="tt-RU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(С</m:t>
                    </m:r>
                    <m:r>
                      <a:rPr lang="tt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А</m:t>
                    </m:r>
                    <m:r>
                      <a:rPr lang="tt-RU" b="0" i="1" baseline="-2500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tt-RU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dirty="0"/>
                      <m:t> </m:t>
                    </m:r>
                    <m:r>
                      <a:rPr lang="tt-RU" b="0" i="1" dirty="0" smtClean="0">
                        <a:latin typeface="Cambria Math"/>
                      </a:rPr>
                      <m:t>АВ</m:t>
                    </m:r>
                    <m:r>
                      <a:rPr lang="tt-RU" b="0" i="1" baseline="-25000" dirty="0" smtClean="0">
                        <a:latin typeface="Cambria Math"/>
                      </a:rPr>
                      <m:t>1</m:t>
                    </m:r>
                    <m:r>
                      <a:rPr lang="tt-RU" i="1" dirty="0">
                        <a:latin typeface="Cambria Math"/>
                      </a:rPr>
                      <m:t>)</m:t>
                    </m:r>
                    <m:r>
                      <a:rPr lang="tt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lang="tt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(С,</m:t>
                    </m:r>
                    <m:r>
                      <m:rPr>
                        <m:nor/>
                      </m:rPr>
                      <a:rPr lang="ru-RU" dirty="0"/>
                      <m:t> </m:t>
                    </m:r>
                    <m:r>
                      <m:rPr>
                        <m:nor/>
                      </m:rPr>
                      <a:rPr lang="ru-RU" dirty="0"/>
                      <m:t>α</m:t>
                    </m:r>
                    <m:r>
                      <a:rPr lang="tt-RU" b="0" i="1" dirty="0" smtClean="0">
                        <a:latin typeface="Cambria Math"/>
                      </a:rPr>
                      <m:t>)</m:t>
                    </m:r>
                    <m:r>
                      <a:rPr lang="tt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t-RU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t-RU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t-RU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/>
                                <a:cs typeface="Times New Roman"/>
                              </a:rPr>
                              <m:t>·</m:t>
                            </m:r>
                            <m:r>
                              <a:rPr lang="tt-RU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0+7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/>
                                <a:cs typeface="Times New Roman"/>
                              </a:rPr>
                              <m:t>·</m:t>
                            </m:r>
                            <m:r>
                              <a:rPr lang="tt-RU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0−7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/>
                                <a:cs typeface="Times New Roman"/>
                              </a:rPr>
                              <m:t>·</m:t>
                            </m:r>
                            <m:r>
                              <a:rPr lang="tt-RU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0−28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tt-RU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t-RU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64+49+49</m:t>
                            </m:r>
                          </m:e>
                        </m:rad>
                      </m:den>
                    </m:f>
                  </m:oMath>
                </a14:m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t-RU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t-RU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162</m:t>
                            </m:r>
                          </m:e>
                        </m:rad>
                      </m:den>
                    </m:f>
                  </m:oMath>
                </a14:m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t-RU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14</m:t>
                        </m:r>
                        <m:rad>
                          <m:radPr>
                            <m:degHide m:val="on"/>
                            <m:ctrlPr>
                              <a:rPr lang="tt-RU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t-RU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t-RU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8680"/>
                <a:ext cx="5616624" cy="6644319"/>
              </a:xfrm>
              <a:prstGeom prst="rect">
                <a:avLst/>
              </a:prstGeom>
              <a:blipFill rotWithShape="1">
                <a:blip r:embed="rId2"/>
                <a:stretch>
                  <a:fillRect l="-1194" t="-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35" y="2002151"/>
            <a:ext cx="2583654" cy="37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\overrightarrowAB_1 левая круг­лая скоб­ка b; минус a; a пра­вая круг­лая скоб­ка 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\overrightarrowAB_1 левая круг­лая скоб­ка b; минус a; a пра­вая круг­лая скоб­ка 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\overrightarrowAB_1 левая круг­лая скоб­ка b; минус a; a пра­вая круг­лая скоб­ка 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8643" y="727536"/>
            <a:ext cx="2568946" cy="829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959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endParaRPr lang="tt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t-RU" b="0" i="1" smtClean="0">
                            <a:latin typeface="Cambria Math"/>
                          </a:rPr>
                          <m:t>28</m:t>
                        </m:r>
                        <m:rad>
                          <m:radPr>
                            <m:degHide m:val="on"/>
                            <m:ctrlPr>
                              <a:rPr lang="tt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t-RU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t-RU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tt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t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t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t-RU" b="0" i="1" smtClean="0">
                            <a:latin typeface="Cambria Math"/>
                          </a:rPr>
                          <m:t>14</m:t>
                        </m:r>
                        <m:rad>
                          <m:radPr>
                            <m:degHide m:val="on"/>
                            <m:ctrlPr>
                              <a:rPr lang="tt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t-RU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t-RU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tt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148"/>
            <a:ext cx="4403973" cy="57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0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координат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3571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Основные формулы.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Расстояние между точками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71546"/>
            <a:ext cx="2857519" cy="33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5905500" cy="542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221455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Координаты середины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 отрезка АВ равны средним арифметиче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ским соответствующих координат его концов: 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 r="50431" b="1638"/>
          <a:stretch>
            <a:fillRect/>
          </a:stretch>
        </p:blipFill>
        <p:spPr bwMode="auto">
          <a:xfrm>
            <a:off x="1357290" y="2928934"/>
            <a:ext cx="1643074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57496"/>
            <a:ext cx="1695450" cy="628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 l="49569" b="1638"/>
          <a:stretch>
            <a:fillRect/>
          </a:stretch>
        </p:blipFill>
        <p:spPr bwMode="auto">
          <a:xfrm>
            <a:off x="3214678" y="2928934"/>
            <a:ext cx="1671626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357187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Координаты точки пересечения медиан треугольника равны средним арифметическим соответствующих координат его вершин.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4291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Скалярным произведением векторов                                       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называется число 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034" y="4429131"/>
            <a:ext cx="3159990" cy="37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072074"/>
            <a:ext cx="3514725" cy="447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Если                                      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 ненулевые векторы, а      —угол между ними, то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2571767" cy="31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266701" cy="38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714356"/>
            <a:ext cx="4700599" cy="857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78592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Векторы                                       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перпендикулярны (ортогональны) тогда и только тогда, когда а •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= 0, или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2571767" cy="3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214554"/>
            <a:ext cx="2990850" cy="33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269033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Уравнение плоскости, проходящей через точку                          перпендикулярно ненулевому вектору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            (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вектору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нормали плоскости), имеет вид 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714620"/>
            <a:ext cx="1914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071810"/>
            <a:ext cx="1376362" cy="3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357562"/>
            <a:ext cx="5857858" cy="4106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385762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Любое линейное уравнение с тремя неизвестными    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Ax + By + Cz + D = 0,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числа А, В и С одновременно не равны нулю, есть уравнение некоторой плоскости, причём 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(А;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В; С) — вектор нормали этой плоскости.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43174" y="4572008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7158" y="500063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(Уравнение плоскости в отрезках.) Если плоскость не проходит через начало координат, то её уравнение можно представить в виде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5715016"/>
            <a:ext cx="2124075" cy="742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786050" y="5657671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0; 0), (0;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 0), (0; 0;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) — точки пересечения плоскости с осями Ох,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Oz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соответственно.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зад 18">
            <a:hlinkClick r:id="" action="ppaction://hlinkshowjump?jump=lastslideviewed" highlightClick="1"/>
          </p:cNvPr>
          <p:cNvSpPr/>
          <p:nvPr/>
        </p:nvSpPr>
        <p:spPr>
          <a:xfrm>
            <a:off x="8143900" y="6357958"/>
            <a:ext cx="857224" cy="328060"/>
          </a:xfrm>
          <a:prstGeom prst="actionButtonBackPreviou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Косинус угла между плоскостями равен модулю косинуса угла между векторами нормалей этих плоскостей, т. е. если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— угол между плоскостями, заданными уравнениями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209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039249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5181600" cy="1057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92893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Параметрические уравнения прямой, проходящей через точку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параллельно ненулевому вектору                   (направляющий вектор прямой), имеют вид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3" y="2971587"/>
            <a:ext cx="1571635" cy="3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286124"/>
            <a:ext cx="1143008" cy="3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3643314"/>
            <a:ext cx="4429156" cy="3883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421481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Расстояние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от точки                            до плоскости, заданной уравнением Ах +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+ D = 0, находится по формуле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286256"/>
            <a:ext cx="1569823" cy="30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5143512"/>
            <a:ext cx="356235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        — угол между прямой с направляющим вектором                  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 плоскостью Ах +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+ D = 0 с вектором нормали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то               равен  модулю  косинуса  угла между этими векторами, т. е.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342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642918"/>
            <a:ext cx="1096573" cy="29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928670"/>
            <a:ext cx="1781181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1" y="1285860"/>
            <a:ext cx="642942" cy="31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857364"/>
            <a:ext cx="4981575" cy="1000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решения задачи по стереометрии координатным методом нужно выбрать декартову систему координат. Ее можно выбрать как угодно, главное, чтобы она была удобной. Приведем примеры выбора системы координат в кубе, пирамиде и конусе: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0460"/>
          <a:stretch>
            <a:fillRect/>
          </a:stretch>
        </p:blipFill>
        <p:spPr bwMode="auto">
          <a:xfrm>
            <a:off x="539552" y="1857364"/>
            <a:ext cx="83388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4546" y="5429264"/>
            <a:ext cx="4246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Примеры выбора системы координат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</TotalTime>
  <Words>1785</Words>
  <Application>Microsoft Office PowerPoint</Application>
  <PresentationFormat>Экран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Тема Office</vt:lpstr>
      <vt:lpstr> Расстояние между скрещивающимися прямыми. Расстояние от точки до плоскости</vt:lpstr>
      <vt:lpstr>1. Основанием прямой треугольной призмы ABCA1B1C1 является прямоугольный треугольник ABC с прямым углом C. Грань ACC1A1 является квадратом. а)  Докажите, что прямые CA1 и AB1 перпендикулярны. б)  Найдите расстояние между прямыми CA1 и AB1, если AC  =  4, BC  =  7.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На ребре АА1 прямоугольного параллелепипеда ABCDA1B1C1D1 взята точка  E так, что АЕ:ЕА1=1:2, на ребре ВВ1 - точка F так, что В1F: FВ=1:5, а точка T- середина ребра В1С1.Известно, что АВ=2, АD=6, АА1=6.  а)Докажите, что плоскость EFT  проходит через точку D1 б)Найдите угол между плоскостью EFT и AA1B1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</cp:lastModifiedBy>
  <cp:revision>173</cp:revision>
  <dcterms:created xsi:type="dcterms:W3CDTF">2021-01-08T02:26:16Z</dcterms:created>
  <dcterms:modified xsi:type="dcterms:W3CDTF">2025-01-31T08:27:33Z</dcterms:modified>
</cp:coreProperties>
</file>